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30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3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0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3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4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6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3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D1E9-F43E-3FCD-DF40-2AAB379E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1" b="2098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600" y="1066800"/>
            <a:ext cx="4681728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8C489-44FA-1570-09A5-15DB9DADB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722" y="1562101"/>
            <a:ext cx="3884568" cy="273853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Detecting Palm Oil Plantations Using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D7272-FA91-B0A6-1A51-8B6F3D920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22" y="4321622"/>
            <a:ext cx="3813048" cy="941832"/>
          </a:xfrm>
        </p:spPr>
        <p:txBody>
          <a:bodyPr>
            <a:normAutofit/>
          </a:bodyPr>
          <a:lstStyle/>
          <a:p>
            <a:r>
              <a:rPr lang="en-US" sz="2000"/>
              <a:t>Newton Tran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619035" y="3435440"/>
            <a:ext cx="0" cy="4690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688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BF69-AC63-3EEE-A84E-095358AA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Distribution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has_oilpalm</a:t>
            </a:r>
            <a:r>
              <a:rPr lang="en-US" dirty="0"/>
              <a:t>, Relative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E58C-4F78-3A17-8022-8467CAF4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Among the negative class images, 83 percent of them contain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of 1, indicating high likelihood of no palm oil plantation</a:t>
            </a:r>
          </a:p>
          <a:p>
            <a:r>
              <a:rPr lang="en-US" dirty="0"/>
              <a:t>We further investigate how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differs by looking at different thresholds: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equals 1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0.7 inclusive and 1 non-inclusive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0.5 inclusive and 0.7 non-inclusive</a:t>
            </a:r>
          </a:p>
          <a:p>
            <a:pPr lvl="1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below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0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E69-698A-1828-F6EF-DBC7AA10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equals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293F71-6EC2-BD48-D758-3ECCF0D2A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56" y="2633663"/>
            <a:ext cx="7131050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6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1AE7-71FA-C91A-6587-5BFC5059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0.7 inclusive and 1 non-inclusive</a:t>
            </a:r>
            <a:b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F68AB9-8350-1D71-399D-C73E28BB55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73" y="2633663"/>
            <a:ext cx="7051816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71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0C66-DFC0-325E-39A3-FCE7F7DB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0.5 inclusive and 0.7 non-inclusive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8EC147D-E415-33F2-CC1E-C1B13BB41C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41" y="2633663"/>
            <a:ext cx="7086480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9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5623-8A2E-BC1E-30A9-CE0F1ED0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below 0.5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C364B8-79C6-1428-770B-1750EC46CC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66" y="2633663"/>
            <a:ext cx="7086030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25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3566B-F095-FDA8-546A-0C3D25F2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68FD-2E4F-5A9E-B981-D187FAF1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Distribution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has_oilpalm</a:t>
            </a:r>
            <a:r>
              <a:rPr lang="en-US" dirty="0"/>
              <a:t>, Relative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A42C-90BD-D2C3-A119-8A8DBACEA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Among the positive class images, 82 percent of them contain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of 1, indicating high likelihood of a palm oil plantation</a:t>
            </a:r>
          </a:p>
          <a:p>
            <a:r>
              <a:rPr lang="en-US" dirty="0"/>
              <a:t>As done previously, we will further investigate how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differs by looking at different thresholds: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equals 1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is between 0.7 inclusive and 1 non-inclusive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is between 0.5 inclusive and 0.7 non-inclusive</a:t>
            </a:r>
          </a:p>
          <a:p>
            <a:pPr lvl="1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is below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0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CB2FE-3D5B-D95B-C1DF-92F9C687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0257-65FE-6E1E-3DE1-286E34DF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equals 1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352C494-6F29-C201-FD26-945AD9D693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31" y="2633663"/>
            <a:ext cx="7103901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9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18518-9636-CCB1-D8B8-0C1FC849B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237D-DBD8-0A82-5AC1-EE6D4BA3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0.7 inclusive and 1 non-inclusive</a:t>
            </a:r>
            <a:b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</a:br>
            <a:endParaRPr lang="en-US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BCEDF34-AC8B-9A47-98B1-63D98F23E4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8" y="2633663"/>
            <a:ext cx="7148967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3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4C00-552C-D13F-07B1-11A42063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2D84-16BC-B840-6B6B-C95DBE73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between 0.5 inclusive and 0.7 non-inclusive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64E271-DDDE-7984-FBCC-E8186AE8FD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94" y="2633663"/>
            <a:ext cx="7104174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0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BC33-11CC-3A3F-89A7-7ED5D51D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874B-057E-E0C6-4908-89B19FFB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is below 0.5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8D283D-DE59-0620-169D-157FBF40A6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16" y="2633663"/>
            <a:ext cx="6825931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y the way, doctor: Is palm oil good for you? - Harvard Health">
            <a:extLst>
              <a:ext uri="{FF2B5EF4-FFF2-40B4-BE49-F238E27FC236}">
                <a16:creationId xmlns:a16="http://schemas.microsoft.com/office/drawing/2014/main" id="{541AFBEA-6B6D-D961-4F48-C13397A9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30863"/>
          <a:stretch/>
        </p:blipFill>
        <p:spPr bwMode="auto">
          <a:xfrm>
            <a:off x="2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63467-3596-54FB-61E5-C7C37F6E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What is palm oil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8DDD8-90B9-6D13-872E-944C0DA2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err="1"/>
              <a:t>Elaeis</a:t>
            </a:r>
            <a:r>
              <a:rPr lang="en-US" i="1" dirty="0"/>
              <a:t> guineensis </a:t>
            </a:r>
            <a:r>
              <a:rPr lang="en-US" dirty="0"/>
              <a:t>or the African oil palm</a:t>
            </a:r>
            <a:endParaRPr lang="en-US" i="1" dirty="0"/>
          </a:p>
          <a:p>
            <a:pPr lvl="1"/>
            <a:r>
              <a:rPr lang="en-US" dirty="0"/>
              <a:t>Native to Africa but was brought over to Southeast Asia over a century a go as ornamental (decorative) tree crop</a:t>
            </a:r>
          </a:p>
          <a:p>
            <a:r>
              <a:rPr lang="en-US" dirty="0"/>
              <a:t>Highly versatile because:</a:t>
            </a:r>
          </a:p>
          <a:p>
            <a:pPr lvl="1"/>
            <a:r>
              <a:rPr lang="en-US" dirty="0"/>
              <a:t>Semi-solid at room temperature, keeps its </a:t>
            </a:r>
            <a:r>
              <a:rPr lang="en-US" dirty="0" err="1"/>
              <a:t>spreadability</a:t>
            </a:r>
            <a:endParaRPr lang="en-US" dirty="0"/>
          </a:p>
          <a:p>
            <a:pPr lvl="1"/>
            <a:r>
              <a:rPr lang="en-US" dirty="0"/>
              <a:t>Resistant to oxidation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longer product shelf life</a:t>
            </a:r>
          </a:p>
          <a:p>
            <a:pPr lvl="1"/>
            <a:r>
              <a:rPr lang="en-US" dirty="0"/>
              <a:t>Relatively high smoke point of 235 °C (or 455 °F)</a:t>
            </a:r>
          </a:p>
          <a:p>
            <a:pPr lvl="1"/>
            <a:r>
              <a:rPr lang="en-US" dirty="0"/>
              <a:t>Odorless and colorless</a:t>
            </a:r>
          </a:p>
          <a:p>
            <a:pPr lvl="1"/>
            <a:r>
              <a:rPr lang="en-US" dirty="0"/>
              <a:t>Highly-efficient and high-yielding crop, doesn’t require much land</a:t>
            </a:r>
          </a:p>
          <a:p>
            <a:r>
              <a:rPr lang="en-US" dirty="0"/>
              <a:t>About 50% of packaged products contain it</a:t>
            </a:r>
          </a:p>
          <a:p>
            <a:r>
              <a:rPr lang="en-US" dirty="0"/>
              <a:t>Over 85% of the global supply is produced in Indonesia and Malaysia (Thailand, Columbia, Nigeria, etc. also)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6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5" name="Straight Connector 1229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6BF43-CAC3-4F4A-6601-3BFC1C4A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Distribution of Holdout Labels, has_oilpalm </a:t>
            </a:r>
          </a:p>
        </p:txBody>
      </p:sp>
      <p:pic>
        <p:nvPicPr>
          <p:cNvPr id="12290" name="Picture 2" descr="A blue rectangular bars with labels&#10;&#10;AI-generated content may be incorrect.">
            <a:extLst>
              <a:ext uri="{FF2B5EF4-FFF2-40B4-BE49-F238E27FC236}">
                <a16:creationId xmlns:a16="http://schemas.microsoft.com/office/drawing/2014/main" id="{6801B4E0-2739-671D-FAFF-0DE32202B4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5616" y="990201"/>
            <a:ext cx="6137615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02" name="Straight Connector 12301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7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3815-29FF-2682-6777-A812E68D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Class Holdout Images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B28EB8F-0427-E547-C88C-58A822C9B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29" y="2633663"/>
            <a:ext cx="7032505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8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C93F-8AFE-94D4-DC96-78987B3B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Class Holdout Images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0D81162-325C-15D8-19E4-92863D78DB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44" y="2633663"/>
            <a:ext cx="7211475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8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C388-9DDF-CCA5-FC14-FD8E7184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E784-CCE5-855B-6494-70EF4BDB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the dataset was highly imbalanced, both </a:t>
            </a:r>
            <a:r>
              <a:rPr lang="en-US" dirty="0" err="1"/>
              <a:t>underampling</a:t>
            </a:r>
            <a:r>
              <a:rPr lang="en-US" dirty="0"/>
              <a:t> of the negative class and oversampling of the positive class were utilized</a:t>
            </a:r>
          </a:p>
          <a:p>
            <a:r>
              <a:rPr lang="en-US" dirty="0"/>
              <a:t>Establish two criteria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score: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For the negative class images, set </a:t>
            </a:r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equal to 1</a:t>
            </a: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For the positive class images, set </a:t>
            </a:r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greater than or equal to 0.5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These two criteria ensure robustness to our dataset</a:t>
            </a:r>
          </a:p>
        </p:txBody>
      </p:sp>
    </p:spTree>
    <p:extLst>
      <p:ext uri="{BB962C8B-B14F-4D97-AF65-F5344CB8AC3E}">
        <p14:creationId xmlns:p14="http://schemas.microsoft.com/office/powerpoint/2010/main" val="184375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813C-D596-1A07-D8EF-DFCDA8FF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F569-BFDD-81EA-76B7-11107B024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filtering the dataset with these two criteria, 7671 negative class images and 593 positive class images were obtained</a:t>
            </a:r>
          </a:p>
          <a:p>
            <a:r>
              <a:rPr lang="en-US" dirty="0"/>
              <a:t>Finally, the negative class images were </a:t>
            </a:r>
            <a:r>
              <a:rPr lang="en-US" dirty="0" err="1"/>
              <a:t>downsampled</a:t>
            </a:r>
            <a:r>
              <a:rPr lang="en-US" dirty="0"/>
              <a:t> to 5930 and the positive class images were oversampled to 5930 via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858816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76" name="Straight Connector 1537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78" name="Rectangle 1537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5631F-F215-7B02-B477-EFA3586F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Data Augmentation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930362E-CD72-AFA2-7C60-C894DE1E95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100" y="1977538"/>
            <a:ext cx="7290648" cy="28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80" name="Straight Connector 15379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598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00" name="Straight Connector 1639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402" name="Rectangle 1640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6E239-7AE5-1A7D-50BE-82AC6533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Data Augmentation</a:t>
            </a:r>
          </a:p>
        </p:txBody>
      </p:sp>
      <p:pic>
        <p:nvPicPr>
          <p:cNvPr id="16388" name="Picture 4" descr="A collage of a field&#10;&#10;AI-generated content may be incorrect.">
            <a:extLst>
              <a:ext uri="{FF2B5EF4-FFF2-40B4-BE49-F238E27FC236}">
                <a16:creationId xmlns:a16="http://schemas.microsoft.com/office/drawing/2014/main" id="{EA95BD8A-44F2-E498-8D47-7A2FA32596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100" y="2032218"/>
            <a:ext cx="7290648" cy="27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404" name="Straight Connector 1640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8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6D96-5539-8F1F-3D77-0771FCB9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D5009-3DB9-8F38-089B-6844BF6C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 as much of the original image as possible while adding robustness</a:t>
            </a:r>
          </a:p>
          <a:p>
            <a:pPr lvl="1"/>
            <a:r>
              <a:rPr lang="en-US" dirty="0"/>
              <a:t>Variations in color, lighting, and overall image quality</a:t>
            </a:r>
          </a:p>
          <a:p>
            <a:pPr lvl="1"/>
            <a:r>
              <a:rPr lang="en-US" dirty="0"/>
              <a:t>Resulting images are rather subtle, especially for the random brightness, random contrast, and random blur transformations</a:t>
            </a:r>
          </a:p>
          <a:p>
            <a:r>
              <a:rPr lang="en-US" dirty="0"/>
              <a:t>Since the model uses VGG-19 (a pre-trained neural network), the images needed to be preprocessed in a specific manner, namely via the </a:t>
            </a:r>
            <a:r>
              <a:rPr lang="en-US" sz="18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preprocess_input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Noto Sans Georgian"/>
              </a:rPr>
              <a:t> 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from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tensorflow.keras.applications.vgg19</a:t>
            </a:r>
          </a:p>
          <a:p>
            <a:pPr lvl="1"/>
            <a:r>
              <a:rPr lang="en-US" dirty="0">
                <a:solidFill>
                  <a:srgbClr val="1F1F1F"/>
                </a:solidFill>
              </a:rPr>
              <a:t>Each image was resized to (224, 224) with 3 color channels</a:t>
            </a:r>
          </a:p>
          <a:p>
            <a:pPr lvl="1"/>
            <a:r>
              <a:rPr lang="en-US" dirty="0">
                <a:solidFill>
                  <a:srgbClr val="1F1F1F"/>
                </a:solidFill>
              </a:rPr>
              <a:t>Serialized and zipped using </a:t>
            </a:r>
            <a:r>
              <a:rPr lang="en-US" dirty="0" err="1">
                <a:solidFill>
                  <a:srgbClr val="1F1F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dirty="0">
                <a:solidFill>
                  <a:srgbClr val="1F1F1F"/>
                </a:solidFill>
              </a:rPr>
              <a:t> and </a:t>
            </a:r>
            <a:r>
              <a:rPr lang="en-US" dirty="0">
                <a:solidFill>
                  <a:srgbClr val="1F1F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en-US" dirty="0">
                <a:solidFill>
                  <a:srgbClr val="1F1F1F"/>
                </a:solidFill>
              </a:rPr>
              <a:t> libraries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6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B661-95A6-46D1-6DD7-D2D7B945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C096-B30E-EA28-01FF-FF7412B1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Serialized and zipped images were unloaded for modeling</a:t>
            </a:r>
          </a:p>
          <a:p>
            <a:r>
              <a:rPr lang="en-US" dirty="0"/>
              <a:t>Training data was train-test split via 80/20 stratified split, then further split into training and validation using another 80/20 stratified split</a:t>
            </a:r>
          </a:p>
          <a:p>
            <a:r>
              <a:rPr lang="en-US" dirty="0"/>
              <a:t>VGG-19 was utilized (i.e., using transfer learning)</a:t>
            </a:r>
          </a:p>
          <a:p>
            <a:pPr lvl="1"/>
            <a:r>
              <a:rPr lang="en-US" dirty="0"/>
              <a:t>A pre-trained neural network that consists of 16 convolutional and 3 fully connected layers and trained from over 1 million images from the ImageNet collection</a:t>
            </a:r>
          </a:p>
          <a:p>
            <a:pPr lvl="1"/>
            <a:r>
              <a:rPr lang="en-US" dirty="0"/>
              <a:t>Initial layers were frozen to leverage its feature extraction capabilities, to help find certain patterns in the satellite mages</a:t>
            </a:r>
          </a:p>
          <a:p>
            <a:pPr lvl="1"/>
            <a:r>
              <a:rPr lang="en-US" dirty="0"/>
              <a:t>We also introduce our own custom layers since this model was not trained on satellite images</a:t>
            </a:r>
          </a:p>
        </p:txBody>
      </p:sp>
    </p:spTree>
    <p:extLst>
      <p:ext uri="{BB962C8B-B14F-4D97-AF65-F5344CB8AC3E}">
        <p14:creationId xmlns:p14="http://schemas.microsoft.com/office/powerpoint/2010/main" val="3527907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EA8CC-A19B-208D-6589-4FA0CBBD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Modeling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51B6326-63FD-726F-0085-95772733D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627595"/>
              </p:ext>
            </p:extLst>
          </p:nvPr>
        </p:nvGraphicFramePr>
        <p:xfrm>
          <a:off x="4263389" y="424571"/>
          <a:ext cx="6847064" cy="5726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532">
                  <a:extLst>
                    <a:ext uri="{9D8B030D-6E8A-4147-A177-3AD203B41FA5}">
                      <a16:colId xmlns:a16="http://schemas.microsoft.com/office/drawing/2014/main" val="2782392193"/>
                    </a:ext>
                  </a:extLst>
                </a:gridCol>
                <a:gridCol w="3423532">
                  <a:extLst>
                    <a:ext uri="{9D8B030D-6E8A-4147-A177-3AD203B41FA5}">
                      <a16:colId xmlns:a16="http://schemas.microsoft.com/office/drawing/2014/main" val="2371074932"/>
                    </a:ext>
                  </a:extLst>
                </a:gridCol>
              </a:tblGrid>
              <a:tr h="344145">
                <a:tc>
                  <a:txBody>
                    <a:bodyPr/>
                    <a:lstStyle/>
                    <a:p>
                      <a:r>
                        <a:rPr lang="en-US" sz="1400" dirty="0"/>
                        <a:t>Layer Type</a:t>
                      </a:r>
                    </a:p>
                  </a:txBody>
                  <a:tcPr marL="68829" marR="68829" marT="34414" marB="34414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Details</a:t>
                      </a:r>
                    </a:p>
                  </a:txBody>
                  <a:tcPr marL="68829" marR="68829" marT="34414" marB="34414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20632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Pretrained base</a:t>
                      </a:r>
                    </a:p>
                  </a:txBody>
                  <a:tcPr marL="68829" marR="68829" marT="34414" marB="344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VGG-19 (frozen)</a:t>
                      </a:r>
                    </a:p>
                  </a:txBody>
                  <a:tcPr marL="68829" marR="68829" marT="34414" marB="344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52981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Flatten</a:t>
                      </a:r>
                    </a:p>
                  </a:txBody>
                  <a:tcPr marL="68829" marR="68829" marT="34414" marB="3441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Converts extracted features (multi-dimensional) to one-dimensional</a:t>
                      </a:r>
                    </a:p>
                  </a:txBody>
                  <a:tcPr marL="68829" marR="68829" marT="34414" marB="3441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024041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Dense 1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300 neurons, </a:t>
                      </a:r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Kaiming</a:t>
                      </a:r>
                      <a:r>
                        <a:rPr lang="en-US" sz="1400" dirty="0"/>
                        <a:t> normal initialization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1001695369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Dropout 1 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40%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1590887842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Dense 2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 neurons, </a:t>
                      </a:r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Kaiming</a:t>
                      </a:r>
                      <a:r>
                        <a:rPr lang="en-US" sz="1400" dirty="0"/>
                        <a:t> normal initialization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185010909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Dropout 2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30%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4021896763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Dense 3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 neurons, </a:t>
                      </a:r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Kaiming</a:t>
                      </a:r>
                      <a:r>
                        <a:rPr lang="en-US" sz="1400" dirty="0"/>
                        <a:t> normal initialization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3668146140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Dropout 3 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2954160512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Dense  4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neurons, </a:t>
                      </a:r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Kaiming</a:t>
                      </a:r>
                      <a:r>
                        <a:rPr lang="en-US" sz="1400" dirty="0"/>
                        <a:t> normal initialization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1784324542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Dropout 4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2945625270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Dense 5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 neurons, </a:t>
                      </a:r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Kaiming</a:t>
                      </a:r>
                      <a:r>
                        <a:rPr lang="en-US" sz="1400" dirty="0"/>
                        <a:t> normal initialization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160972319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Dropout 5</a:t>
                      </a:r>
                    </a:p>
                  </a:txBody>
                  <a:tcPr marL="68829" marR="68829" marT="34414" marB="344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20%</a:t>
                      </a:r>
                    </a:p>
                  </a:txBody>
                  <a:tcPr marL="68829" marR="68829" marT="34414" marB="34414"/>
                </a:tc>
                <a:extLst>
                  <a:ext uri="{0D108BD9-81ED-4DB2-BD59-A6C34878D82A}">
                    <a16:rowId xmlns:a16="http://schemas.microsoft.com/office/drawing/2014/main" val="3647407617"/>
                  </a:ext>
                </a:extLst>
              </a:tr>
              <a:tr h="344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Output Layer</a:t>
                      </a:r>
                    </a:p>
                  </a:txBody>
                  <a:tcPr marL="68829" marR="68829" marT="34414" marB="34414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neuron, Sigmoid, L2 Regularization</a:t>
                      </a:r>
                    </a:p>
                  </a:txBody>
                  <a:tcPr marL="68829" marR="68829" marT="34414" marB="34414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0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26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99EE-8DC7-30A4-412D-D36D9B4D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5" r="-1" b="-1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E59E93-7166-3C3A-4459-50777752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100"/>
              <a:t>Consequences of Palm 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FE36-D10F-A0F7-56F0-22E74C7C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/>
              <a:t>Between 2000 to 2018, palm oil accounted for 7 percent of global deforestation</a:t>
            </a:r>
          </a:p>
          <a:p>
            <a:pPr lvl="1"/>
            <a:r>
              <a:rPr lang="en-US" dirty="0"/>
              <a:t>Decrease in biodiversity</a:t>
            </a:r>
          </a:p>
          <a:p>
            <a:pPr lvl="1"/>
            <a:r>
              <a:rPr lang="en-US" dirty="0"/>
              <a:t>More carbon-rich peat soils, which emit millions of tons of carbon dioxide </a:t>
            </a:r>
            <a:r>
              <a:rPr lang="en-US" dirty="0">
                <a:sym typeface="Wingdings" panose="05000000000000000000" pitchFamily="2" charset="2"/>
              </a:rPr>
              <a:t> further contributing to climate change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88BE-E3C2-1689-A8CE-5A1B4A5C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Kaiming</a:t>
            </a:r>
            <a:r>
              <a:rPr lang="en-US" dirty="0"/>
              <a:t> Normal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4F2388-D363-F120-F2DA-7FEC7F139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Kaiming normal initialization was used on dense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</a:t>
                </a:r>
              </a:p>
              <a:p>
                <a:pPr lvl="1"/>
                <a:r>
                  <a:rPr lang="en-US" dirty="0"/>
                  <a:t>Addresses vanishing and exploding gradient problems </a:t>
                </a:r>
                <a:r>
                  <a:rPr lang="en-US" dirty="0">
                    <a:sym typeface="Wingdings" panose="05000000000000000000" pitchFamily="2" charset="2"/>
                  </a:rPr>
                  <a:t> helps model learn and optimize better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In this type of weight initialization, </a:t>
                </a:r>
                <a:r>
                  <a:rPr lang="en-US" dirty="0" err="1">
                    <a:sym typeface="Wingdings" panose="05000000000000000000" pitchFamily="2" charset="2"/>
                  </a:rPr>
                  <a:t>Kaiming</a:t>
                </a:r>
                <a:r>
                  <a:rPr lang="en-US" dirty="0">
                    <a:sym typeface="Wingdings" panose="05000000000000000000" pitchFamily="2" charset="2"/>
                  </a:rPr>
                  <a:t> and his colleagues derived the relationship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pt-B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(0, 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). W is a random number that follows a Gaussian distribution with mean 0 and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, where n is the number of inputs to the node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The factor of 2 is specific to the </a:t>
                </a:r>
                <a:r>
                  <a:rPr lang="en-US" dirty="0" err="1">
                    <a:sym typeface="Wingdings" panose="05000000000000000000" pitchFamily="2" charset="2"/>
                  </a:rPr>
                  <a:t>ReLu</a:t>
                </a:r>
                <a:r>
                  <a:rPr lang="en-US" dirty="0">
                    <a:sym typeface="Wingdings" panose="05000000000000000000" pitchFamily="2" charset="2"/>
                  </a:rPr>
                  <a:t> activation function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4F2388-D363-F120-F2DA-7FEC7F139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71" r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56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D60E-5C6C-D5DF-FA05-D3AB263D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D6F5A-9082-96DB-1B35-86B9CE773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Aka Ridge regularization or weight decay</a:t>
            </a:r>
          </a:p>
          <a:p>
            <a:r>
              <a:rPr lang="en-US" dirty="0"/>
              <a:t>Unlike L1 regularization which pushes the weights to zero, which in turn promotes sparsity, L2 regularization pushes the weights to be small but not zero</a:t>
            </a:r>
          </a:p>
          <a:p>
            <a:r>
              <a:rPr lang="en-US" dirty="0"/>
              <a:t>Beneficial since:</a:t>
            </a:r>
          </a:p>
          <a:p>
            <a:pPr lvl="1"/>
            <a:r>
              <a:rPr lang="en-US" dirty="0"/>
              <a:t>Smaller weights reduce model complexity and overfitting</a:t>
            </a:r>
          </a:p>
          <a:p>
            <a:pPr lvl="1"/>
            <a:r>
              <a:rPr lang="en-US" dirty="0"/>
              <a:t>Weights are more evenly distributed (i.e., prevents cases where some weights are much larger than others)</a:t>
            </a:r>
          </a:p>
          <a:p>
            <a:pPr lvl="1"/>
            <a:r>
              <a:rPr lang="en-US" dirty="0"/>
              <a:t>Better numerical stability, especially when there is multicollinearity or when features are highly correlated with each other</a:t>
            </a:r>
          </a:p>
          <a:p>
            <a:pPr lvl="1"/>
            <a:r>
              <a:rPr lang="en-US" dirty="0"/>
              <a:t>Improves interpretability by reducing the influence of less important features</a:t>
            </a:r>
          </a:p>
          <a:p>
            <a:r>
              <a:rPr lang="en-US" dirty="0"/>
              <a:t>Only applied to final dense layer to prevent over-regularization, which can hinder model’s performance</a:t>
            </a:r>
          </a:p>
        </p:txBody>
      </p:sp>
    </p:spTree>
    <p:extLst>
      <p:ext uri="{BB962C8B-B14F-4D97-AF65-F5344CB8AC3E}">
        <p14:creationId xmlns:p14="http://schemas.microsoft.com/office/powerpoint/2010/main" val="393974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CA90-55F1-0943-0C32-E86C996C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AdamW</a:t>
            </a:r>
            <a:r>
              <a:rPr lang="en-US" dirty="0"/>
              <a:t>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2511-1A8C-CEF9-249F-EBA9632F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AdamW</a:t>
            </a:r>
            <a:r>
              <a:rPr lang="en-US" dirty="0"/>
              <a:t> was used with </a:t>
            </a:r>
            <a:r>
              <a:rPr lang="en-US" sz="18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= 1e-4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and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Noto Sans Georgian"/>
              </a:rPr>
              <a:t> </a:t>
            </a:r>
            <a:r>
              <a:rPr lang="en-US" sz="18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weight_decay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= 5e-5</a:t>
            </a:r>
          </a:p>
          <a:p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In </a:t>
            </a:r>
            <a:r>
              <a:rPr lang="en-US" sz="1800" dirty="0">
                <a:solidFill>
                  <a:srgbClr val="1F1F1F"/>
                </a:solidFill>
              </a:rPr>
              <a:t>Adam,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the weight decay is applied indirectly when updating gradients, which can unintentionally modify the model’s adaptive learning capabilities and interfere with the optimization process</a:t>
            </a:r>
          </a:p>
          <a:p>
            <a:r>
              <a:rPr lang="en-US" sz="1800" b="0" i="0" u="none" strike="noStrike" dirty="0" err="1">
                <a:solidFill>
                  <a:srgbClr val="1F1F1F"/>
                </a:solidFill>
                <a:effectLst/>
              </a:rPr>
              <a:t>AdamW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 separates the weight decay from the gradient step, which ensures regularization impacts the parameters without altering the model’s adaptive learning capabilities</a:t>
            </a:r>
          </a:p>
          <a:p>
            <a:pPr lvl="1"/>
            <a:r>
              <a:rPr lang="en-US" sz="1600" dirty="0">
                <a:solidFill>
                  <a:srgbClr val="1F1F1F"/>
                </a:solidFill>
              </a:rPr>
              <a:t>In turn, this helps regularize models more precisely and helps models generalize better</a:t>
            </a:r>
            <a:endParaRPr lang="en-US" sz="1600" b="0" i="0" u="none" strike="noStrike" dirty="0">
              <a:solidFill>
                <a:srgbClr val="1F1F1F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21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EF4C-C9C9-5D4C-0073-0C5428D2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Callback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23FC5-1E1D-F700-9BF9-F8C993E51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custom callback was used to keep record of several metrics evaluated on the holdout dataset, namely:</a:t>
            </a:r>
          </a:p>
          <a:p>
            <a:pPr lvl="1"/>
            <a:r>
              <a:rPr lang="en-US" dirty="0"/>
              <a:t>Precision scores of both classes</a:t>
            </a:r>
          </a:p>
          <a:p>
            <a:pPr lvl="1"/>
            <a:r>
              <a:rPr lang="en-US" dirty="0"/>
              <a:t>Recall scores of both classes</a:t>
            </a:r>
          </a:p>
          <a:p>
            <a:pPr lvl="1"/>
            <a:r>
              <a:rPr lang="en-US" dirty="0"/>
              <a:t>F1 scores of both classes</a:t>
            </a:r>
          </a:p>
          <a:p>
            <a:pPr lvl="1"/>
            <a:r>
              <a:rPr lang="en-US" dirty="0"/>
              <a:t>ROC-AUC score across epochs</a:t>
            </a:r>
          </a:p>
          <a:p>
            <a:pPr lvl="1"/>
            <a:r>
              <a:rPr lang="en-US" dirty="0"/>
              <a:t>Average precision (AP) score</a:t>
            </a:r>
          </a:p>
          <a:p>
            <a:r>
              <a:rPr lang="en-US" dirty="0"/>
              <a:t>Optimize for the highest ROC-AUC score and AP score (since dataset was originally imbalanced)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42A0-50B4-7AF8-16CD-D6A58FD3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Search with Number of Epochs and L2 Regularization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0A318-7928-10AD-4D4B-17927CEE8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grid search was done to determine the best-performing pair of hyperparameters</a:t>
            </a:r>
          </a:p>
          <a:p>
            <a:pPr lvl="1"/>
            <a:r>
              <a:rPr lang="en-US" dirty="0"/>
              <a:t>In this case, the number of epochs and an L2 regularization value</a:t>
            </a:r>
          </a:p>
          <a:p>
            <a:pPr lvl="1"/>
            <a:r>
              <a:rPr lang="en-US" sz="16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epoch_values</a:t>
            </a:r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= [3, 4]</a:t>
            </a:r>
            <a:r>
              <a:rPr lang="en-US" sz="1600" b="0" i="0" u="none" strike="noStrike" dirty="0">
                <a:solidFill>
                  <a:srgbClr val="1F1F1F"/>
                </a:solidFill>
                <a:effectLst/>
              </a:rPr>
              <a:t> </a:t>
            </a:r>
          </a:p>
          <a:p>
            <a:pPr lvl="1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l2_values = [0.03851, 0.03852, 0.03853, 0.03854, 0.03855]</a:t>
            </a:r>
            <a:endParaRPr lang="en-US" dirty="0"/>
          </a:p>
          <a:p>
            <a:r>
              <a:rPr lang="en-US" dirty="0"/>
              <a:t>In earlier iterations, the model would begin overfitting after about 6 epochs, and L2 regularization values between 0.038 and 0.039 yielded the best results</a:t>
            </a:r>
          </a:p>
        </p:txBody>
      </p:sp>
    </p:spTree>
    <p:extLst>
      <p:ext uri="{BB962C8B-B14F-4D97-AF65-F5344CB8AC3E}">
        <p14:creationId xmlns:p14="http://schemas.microsoft.com/office/powerpoint/2010/main" val="68265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99A1-815D-84E7-4825-0D240623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Search with Number of Epochs and L2 Regularization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85EA-043A-FD86-E705-DF76F31A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1F1F1F"/>
                </a:solidFill>
              </a:rPr>
              <a:t>While it was important to optimize for the highest ROC-AUC score and AP score, the condition used to determine the best-performing model was the average F1 score</a:t>
            </a:r>
          </a:p>
          <a:p>
            <a:pPr lvl="1"/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avg_f1_score = (f1_class_0 + f1_class_1) /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We want to minimize both type I (predicting the presence of a palm oil plantation when there is none) and type II (predicting no presence of a palm oil plantation when there is) errors</a:t>
            </a:r>
            <a:endParaRPr lang="en-US" dirty="0"/>
          </a:p>
          <a:p>
            <a:r>
              <a:rPr lang="en-US" sz="1800" b="0" i="0" u="none" strike="noStrike" dirty="0">
                <a:solidFill>
                  <a:srgbClr val="1F1F1F"/>
                </a:solidFill>
                <a:effectLst/>
              </a:rPr>
              <a:t>The best-yielding hyperparameters were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epoch = 3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Noto Sans Georgian"/>
              </a:rPr>
              <a:t> 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l2_value = 0.03851</a:t>
            </a:r>
          </a:p>
        </p:txBody>
      </p:sp>
    </p:spTree>
    <p:extLst>
      <p:ext uri="{BB962C8B-B14F-4D97-AF65-F5344CB8AC3E}">
        <p14:creationId xmlns:p14="http://schemas.microsoft.com/office/powerpoint/2010/main" val="98974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0EDE-3AA8-45A8-FD71-413191E7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Search with Number of Epochs and L2 Regularization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B5BA-B8EE-3318-D3C5-538D1ECEC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best model yielded from the grid search produced a holdout ROC-AUC score of 0.9545 and a holdout AP score of 0.9588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This model was then saved and subsequently trained (fine-tuned) for 2 additional epochs and the learning rate for the </a:t>
            </a:r>
            <a:r>
              <a:rPr lang="en-US" sz="1600" dirty="0" err="1">
                <a:solidFill>
                  <a:srgbClr val="000000"/>
                </a:solidFill>
              </a:rPr>
              <a:t>AdamW</a:t>
            </a:r>
            <a:r>
              <a:rPr lang="en-US" sz="1600" dirty="0">
                <a:solidFill>
                  <a:srgbClr val="000000"/>
                </a:solidFill>
              </a:rPr>
              <a:t> optimizer was lowered, where </a:t>
            </a:r>
            <a:r>
              <a:rPr lang="en-US" sz="18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 = 1e-5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final model yielded a holdout ROC-AUC score of 0.9701 and a holdout AP score of 0.9721.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4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9" name="Straight Connector 1843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AE289-F24B-185C-39C6-96FA49A3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Training and Validation Losses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48BC6B4-58DE-F7EB-97FF-D4A5FA9A61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659" y="990201"/>
            <a:ext cx="6079530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443" name="Straight Connector 1844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07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63" name="Straight Connector 1946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0C08F-0DDF-3650-9645-6EE6409F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ROC-AUC Score per Epoch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EEE9F16-05A3-9E2F-8E55-95BAA19BD2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040" y="990201"/>
            <a:ext cx="6098768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67" name="Straight Connector 19466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5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7" name="Straight Connector 2048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85779-CE27-8E9A-CF9A-F75523F8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AP Score per Epoch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C1100C2-5B19-A99C-A4F9-C28AA1EA8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040" y="990201"/>
            <a:ext cx="6098768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91" name="Straight Connector 20490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7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aerial view of a field&#10;&#10;AI-generated content may be incorrect.">
            <a:extLst>
              <a:ext uri="{FF2B5EF4-FFF2-40B4-BE49-F238E27FC236}">
                <a16:creationId xmlns:a16="http://schemas.microsoft.com/office/drawing/2014/main" id="{BA532CEB-C958-7992-8920-0EBEEF0D9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568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A90264-AD87-5D7A-2C9E-0FA52D04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196CE54-31AE-FF0C-486D-51FDF55BA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Given a dataset of satellite images, can we build a model that utilizes neural networks to detect the presence of palm oil plantations?</a:t>
            </a:r>
          </a:p>
        </p:txBody>
      </p:sp>
    </p:spTree>
    <p:extLst>
      <p:ext uri="{BB962C8B-B14F-4D97-AF65-F5344CB8AC3E}">
        <p14:creationId xmlns:p14="http://schemas.microsoft.com/office/powerpoint/2010/main" val="382102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11" name="Straight Connector 215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513" name="Rectangle 215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1089E-FA3B-2111-6761-A2514D18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Precision-Recall Curve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3006868-0E01-B5D4-57FF-F67C97A6C3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659" y="990201"/>
            <a:ext cx="6079530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15" name="Straight Connector 21514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6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5" name="Straight Connector 2253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537" name="Rectangle 2253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9387C-27EF-D4A4-B251-5AC34FB2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ROC Curve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B120AA9-CB41-2A4A-C1B7-A68124A69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659" y="990201"/>
            <a:ext cx="6079530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39" name="Straight Connector 22538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32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59" name="Straight Connector 2355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561" name="Rectangle 2356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ADD2F-750E-A01C-05D5-A1909890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Classification Report</a:t>
            </a:r>
          </a:p>
        </p:txBody>
      </p:sp>
      <p:cxnSp>
        <p:nvCxnSpPr>
          <p:cNvPr id="23563" name="Straight Connector 23562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1E76C39-F95C-65A2-3A6F-277C4C2CB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641" y="3440246"/>
            <a:ext cx="6876288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89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83" name="Straight Connector 2458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585" name="Rectangle 2458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A5687-9FC2-6C95-2A42-67611089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Confusion Matrix</a:t>
            </a:r>
          </a:p>
        </p:txBody>
      </p:sp>
      <p:cxnSp>
        <p:nvCxnSpPr>
          <p:cNvPr id="24587" name="Straight Connector 24586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A blue squares with white squares&#10;&#10;AI-generated content may be incorrect.">
            <a:extLst>
              <a:ext uri="{FF2B5EF4-FFF2-40B4-BE49-F238E27FC236}">
                <a16:creationId xmlns:a16="http://schemas.microsoft.com/office/drawing/2014/main" id="{4F89EF77-6FFA-3733-8292-4FA5C41624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2478" y="1098734"/>
            <a:ext cx="5680614" cy="47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89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317-4B40-D387-D9F1-5EC76114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8608-6595-EFEC-EADC-FCA2E84A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training and validation losses decreased together and start to converge to similar levels after the fifth epoch</a:t>
            </a:r>
          </a:p>
          <a:p>
            <a:r>
              <a:rPr lang="en-US" dirty="0"/>
              <a:t>Both ROC-AUC and AP scores increased after each epoch </a:t>
            </a:r>
            <a:r>
              <a:rPr lang="en-US" dirty="0">
                <a:sym typeface="Wingdings" panose="05000000000000000000" pitchFamily="2" charset="2"/>
              </a:rPr>
              <a:t> model progressively improved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Both metrics were considerably high since both were close to 1</a:t>
            </a:r>
          </a:p>
          <a:p>
            <a:r>
              <a:rPr lang="en-US" dirty="0">
                <a:sym typeface="Wingdings" panose="05000000000000000000" pitchFamily="2" charset="2"/>
              </a:rPr>
              <a:t>For the confusion matrix, the model predicted 94% of the negative class and 90% of the positive class correctly, also achieving an F1 score of 0.92 for both classes</a:t>
            </a:r>
          </a:p>
        </p:txBody>
      </p:sp>
    </p:spTree>
    <p:extLst>
      <p:ext uri="{BB962C8B-B14F-4D97-AF65-F5344CB8AC3E}">
        <p14:creationId xmlns:p14="http://schemas.microsoft.com/office/powerpoint/2010/main" val="79970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D055-6464-D6C6-D029-01F2B024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61EB-C28F-DCC2-007D-80DAE76CF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yielded remarkable results due to data augmentation, hyperparameter tuning, and fine-tuning</a:t>
            </a:r>
          </a:p>
          <a:p>
            <a:pPr lvl="1"/>
            <a:r>
              <a:rPr lang="en-US" dirty="0"/>
              <a:t>Effectively addressed class imbalance and prevent overfitting</a:t>
            </a:r>
          </a:p>
          <a:p>
            <a:pPr lvl="1"/>
            <a:r>
              <a:rPr lang="en-US" dirty="0"/>
              <a:t>Adapt VGG-19 to our unique problem</a:t>
            </a:r>
          </a:p>
          <a:p>
            <a:r>
              <a:rPr lang="en-US" dirty="0"/>
              <a:t>Future considerations include:</a:t>
            </a:r>
          </a:p>
          <a:p>
            <a:pPr lvl="1"/>
            <a:r>
              <a:rPr lang="en-US" dirty="0"/>
              <a:t>Try another pretrained model like ResNet-50</a:t>
            </a:r>
          </a:p>
          <a:p>
            <a:pPr lvl="1"/>
            <a:r>
              <a:rPr lang="en-US" dirty="0"/>
              <a:t>Readjust augmentation for the positive-class images</a:t>
            </a:r>
          </a:p>
          <a:p>
            <a:pPr lvl="1"/>
            <a:r>
              <a:rPr lang="en-US" dirty="0"/>
              <a:t>Setting different threshold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 </a:t>
            </a:r>
            <a:r>
              <a:rPr lang="en-US" dirty="0">
                <a:cs typeface="Courier New" panose="02070309020205020404" pitchFamily="49" charset="0"/>
              </a:rPr>
              <a:t>for the positive class images at greater than or equal to 0.6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Random grid search to save on time and computational costs</a:t>
            </a:r>
          </a:p>
        </p:txBody>
      </p:sp>
    </p:spTree>
    <p:extLst>
      <p:ext uri="{BB962C8B-B14F-4D97-AF65-F5344CB8AC3E}">
        <p14:creationId xmlns:p14="http://schemas.microsoft.com/office/powerpoint/2010/main" val="1877562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99E-F82F-38A4-036A-808FD324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1062-5CAE-012B-284F-9D692611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WWF. “8 Things to Know about Palm Oil.” WWF, WWF, 12 Nov. 2018, www.wwf.org.uk/updates/8-things-know-about-palm-oil.</a:t>
            </a:r>
          </a:p>
          <a:p>
            <a:r>
              <a:rPr lang="en-US" dirty="0"/>
              <a:t>“Palm Oil | USDA Foreign Agricultural Service.” Usda.gov, 2024, www.fas.usda.gov/data/production/commodity/4243000.</a:t>
            </a:r>
          </a:p>
          <a:p>
            <a:r>
              <a:rPr lang="en-US" dirty="0"/>
              <a:t>‌</a:t>
            </a:r>
            <a:r>
              <a:rPr lang="en-US" dirty="0" err="1"/>
              <a:t>Pykes</a:t>
            </a:r>
            <a:r>
              <a:rPr lang="en-US" dirty="0"/>
              <a:t>, Kurtis. “</a:t>
            </a:r>
            <a:r>
              <a:rPr lang="en-US" dirty="0" err="1"/>
              <a:t>AdamW</a:t>
            </a:r>
            <a:r>
              <a:rPr lang="en-US" dirty="0"/>
              <a:t> Optimizer in </a:t>
            </a:r>
            <a:r>
              <a:rPr lang="en-US" dirty="0" err="1"/>
              <a:t>PyTorch</a:t>
            </a:r>
            <a:r>
              <a:rPr lang="en-US" dirty="0"/>
              <a:t> Tutorial.” Datacamp.com, </a:t>
            </a:r>
            <a:r>
              <a:rPr lang="en-US" dirty="0" err="1"/>
              <a:t>DataCamp</a:t>
            </a:r>
            <a:r>
              <a:rPr lang="en-US" dirty="0"/>
              <a:t>, 21 Oct. 2024, www.datacamp.com/tutorial/adamw-optimizer-in-pytorch.</a:t>
            </a:r>
          </a:p>
          <a:p>
            <a:r>
              <a:rPr lang="en-US" dirty="0"/>
              <a:t>‌MathWorks. “Mel Frequency Cepstral Coefficients.” Mathworks.com, 2020, www.mathworks.com/help/audio/ref/cepstralcoefficients.html, https://doi.org/1061245463.woff2.</a:t>
            </a:r>
          </a:p>
          <a:p>
            <a:r>
              <a:rPr lang="en-US" dirty="0"/>
              <a:t>“Global Deforestation Slowing but Tropical Rainforests Remain under Threat, Key FAO Report Shows.” Newsroom, 5 Mar. 2022, www.fao.org/newsroom/detail/global-deforestation-slowing-but-rainforests-under-threat-fao-report-shows-030522/en.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98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EB20-BCB3-B88E-3E78-E949A404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2E6D-0D2F-72C7-0ECC-EEF65AB96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Vaj</a:t>
            </a:r>
            <a:r>
              <a:rPr lang="en-US" dirty="0"/>
              <a:t>, Tiya. “Why We Freeze Some Layers for Transfer Learning - Tiya </a:t>
            </a:r>
            <a:r>
              <a:rPr lang="en-US" dirty="0" err="1"/>
              <a:t>Vaj</a:t>
            </a:r>
            <a:r>
              <a:rPr lang="en-US" dirty="0"/>
              <a:t> - Medium.” Medium, 24 Jan. 2024, vtiya.medium.com/why-we-freeze-some-layers-for-transfer-learning-f35d9f67f99c.</a:t>
            </a:r>
          </a:p>
          <a:p>
            <a:r>
              <a:rPr lang="en-US" dirty="0"/>
              <a:t>“VGG-Net Architecture Explained.” </a:t>
            </a:r>
            <a:r>
              <a:rPr lang="en-US" dirty="0" err="1"/>
              <a:t>GeeksforGeeks</a:t>
            </a:r>
            <a:r>
              <a:rPr lang="en-US" dirty="0"/>
              <a:t>, 7 June 2024, www.geeksforgeeks.org/vgg-net-architecture-explained/.</a:t>
            </a:r>
          </a:p>
          <a:p>
            <a:r>
              <a:rPr lang="en-US" dirty="0"/>
              <a:t>‌“</a:t>
            </a:r>
            <a:r>
              <a:rPr lang="en-US" dirty="0" err="1"/>
              <a:t>Kaiming</a:t>
            </a:r>
            <a:r>
              <a:rPr lang="en-US" dirty="0"/>
              <a:t> Initialization in Deep Learning.” </a:t>
            </a:r>
            <a:r>
              <a:rPr lang="en-US" dirty="0" err="1"/>
              <a:t>GeeksforGeeks</a:t>
            </a:r>
            <a:r>
              <a:rPr lang="en-US" dirty="0"/>
              <a:t>, 27 Dec. 2023, www.geeksforgeeks.org/kaiming-initialization-in-deep-learning/.</a:t>
            </a:r>
          </a:p>
          <a:p>
            <a:r>
              <a:rPr lang="en-US" dirty="0"/>
              <a:t>‌</a:t>
            </a:r>
            <a:r>
              <a:rPr lang="en-US" dirty="0" err="1"/>
              <a:t>GeeksforGeeks</a:t>
            </a:r>
            <a:r>
              <a:rPr lang="en-US" dirty="0"/>
              <a:t>. “L1/L2 Regularization in </a:t>
            </a:r>
            <a:r>
              <a:rPr lang="en-US" dirty="0" err="1"/>
              <a:t>PyTorch</a:t>
            </a:r>
            <a:r>
              <a:rPr lang="en-US" dirty="0"/>
              <a:t>.” </a:t>
            </a:r>
            <a:r>
              <a:rPr lang="en-US" dirty="0" err="1"/>
              <a:t>GeeksforGeeks</a:t>
            </a:r>
            <a:r>
              <a:rPr lang="en-US" dirty="0"/>
              <a:t>, 31 July 2024, www.geeksforgeeks.org/l1l2-regularization-in-pytorch/. Accessed 7 Feb. 2025.</a:t>
            </a:r>
          </a:p>
          <a:p>
            <a:r>
              <a:rPr lang="en-US" dirty="0"/>
              <a:t>‌Brownlee, Jason. “A Gentle Introduction to Dropout for Regularizing Deep Neural Networks.” Machine Learning Mastery, 3 Dec. 2018, machinelearningmastery.com/dropout-for-regularizing-deep-neural-networks/.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2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5908-2561-C7EE-C01E-E2D6FC0F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392-1D3B-78A4-46A3-A3C54E5B2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Women in Data Science (</a:t>
            </a:r>
            <a:r>
              <a:rPr lang="en-US" dirty="0" err="1"/>
              <a:t>WiDS</a:t>
            </a:r>
            <a:r>
              <a:rPr lang="en-US" dirty="0"/>
              <a:t>) </a:t>
            </a:r>
            <a:r>
              <a:rPr lang="en-US" dirty="0" err="1"/>
              <a:t>Datathon</a:t>
            </a:r>
            <a:r>
              <a:rPr lang="en-US" dirty="0"/>
              <a:t> 2019</a:t>
            </a:r>
          </a:p>
          <a:p>
            <a:r>
              <a:rPr lang="en-US" dirty="0"/>
              <a:t>Three .zip folders and their corresponding .csv annotation files: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train_images.zip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the images used for training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leaderboard_holdout_data.zip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the images used for the competition’s submission / ranking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leaderboard_test_data.zip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the images used for the competition’s submission / ranking, like above</a:t>
            </a: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traininglabels.csv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the annotations that correspond to training images</a:t>
            </a:r>
            <a:endParaRPr lang="en-US" sz="1600" b="1" i="0" u="none" strike="noStrike" dirty="0">
              <a:solidFill>
                <a:srgbClr val="000000"/>
              </a:solidFill>
              <a:effectLst/>
              <a:latin typeface="Noto Sans Georgian"/>
            </a:endParaRPr>
          </a:p>
          <a:p>
            <a:pPr lvl="1" fontAlgn="base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holdout.csv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  the annotations that correspond to the holdout images</a:t>
            </a:r>
            <a:endParaRPr lang="en-US" sz="1600" b="1" i="0" u="none" strike="noStrike" dirty="0">
              <a:solidFill>
                <a:srgbClr val="000000"/>
              </a:solidFill>
              <a:effectLst/>
              <a:latin typeface="Noto Sans Georgian"/>
            </a:endParaRPr>
          </a:p>
          <a:p>
            <a:pPr lvl="1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testlabels.csv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the annotations that correspond to the test images</a:t>
            </a:r>
          </a:p>
        </p:txBody>
      </p:sp>
    </p:spTree>
    <p:extLst>
      <p:ext uri="{BB962C8B-B14F-4D97-AF65-F5344CB8AC3E}">
        <p14:creationId xmlns:p14="http://schemas.microsoft.com/office/powerpoint/2010/main" val="142840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02F5-5537-93CD-B6CB-B2CB6E12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E79C-83DE-FFF4-0BFB-E694F031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For each of the annotations, there are three features:</a:t>
            </a:r>
            <a:endParaRPr lang="en-US" b="0" dirty="0">
              <a:effectLst/>
            </a:endParaRPr>
          </a:p>
          <a:p>
            <a:pPr lvl="1" fontAlgn="base"/>
            <a:r>
              <a:rPr lang="en-US" sz="16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image_id</a:t>
            </a:r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 the filename of the image</a:t>
            </a:r>
          </a:p>
          <a:p>
            <a:pPr lvl="1" fontAlgn="base"/>
            <a:r>
              <a:rPr lang="en-US" sz="1600" b="0" i="0" u="none" strike="noStrike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has_oilpalm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where 0 indicates no presence of a palm oil plantation, 1 indicates otherwise (i.e., the image’s label)</a:t>
            </a:r>
            <a:endParaRPr lang="en-US" sz="1600" b="1" i="0" u="none" strike="noStrike" dirty="0">
              <a:solidFill>
                <a:srgbClr val="000000"/>
              </a:solidFill>
              <a:effectLst/>
              <a:latin typeface="Noto Sans Georgian"/>
            </a:endParaRPr>
          </a:p>
          <a:p>
            <a:pPr lvl="1"/>
            <a:r>
              <a:rPr lang="en-US" sz="1600" b="0" i="0" u="none" strike="noStrike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score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, which indicates the likelihood of the image’s label holding true, where values closer to 1 indicate high likelihood</a:t>
            </a:r>
          </a:p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More images were added after the end of the competition but were not officially documented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Noto Sans Georgian"/>
              </a:rPr>
              <a:t>Test dataset was unusable since there were significantly more images than those listed in the corresponding annotations, and they deviated quite extremely</a:t>
            </a:r>
            <a:endParaRPr lang="en-US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oto Sans Georgian"/>
              </a:rPr>
              <a:t>As a result, this model utilizes the training and holdout datasets</a:t>
            </a:r>
          </a:p>
        </p:txBody>
      </p:sp>
    </p:spTree>
    <p:extLst>
      <p:ext uri="{BB962C8B-B14F-4D97-AF65-F5344CB8AC3E}">
        <p14:creationId xmlns:p14="http://schemas.microsoft.com/office/powerpoint/2010/main" val="190023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DE95-6469-AD33-103E-429F456D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Preview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993BD4-4EEA-0AA7-3807-A6C1B98813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81" y="3487738"/>
            <a:ext cx="35814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93C9-FD78-3B6E-6D62-CA56AD98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85A9-31B4-8F74-48A0-CB9434DC2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critical thing to address is mismatch between the actual filenames and those listed in the annotations</a:t>
            </a:r>
          </a:p>
          <a:p>
            <a:pPr lvl="1"/>
            <a:r>
              <a:rPr lang="en-US" dirty="0"/>
              <a:t>Particularly, remove the 2017 and 2018 appended to the end of the filenames listed in the annotations</a:t>
            </a:r>
          </a:p>
          <a:p>
            <a:pPr lvl="1"/>
            <a:r>
              <a:rPr lang="en-US" dirty="0"/>
              <a:t>Subsequent duplicate filenames were created, so any duplicates were removed immediately</a:t>
            </a:r>
          </a:p>
          <a:p>
            <a:pPr lvl="1"/>
            <a:r>
              <a:rPr lang="en-US" dirty="0"/>
              <a:t>The annotations were further filtered to include only images whose filenames exactly matched</a:t>
            </a:r>
          </a:p>
        </p:txBody>
      </p:sp>
    </p:spTree>
    <p:extLst>
      <p:ext uri="{BB962C8B-B14F-4D97-AF65-F5344CB8AC3E}">
        <p14:creationId xmlns:p14="http://schemas.microsoft.com/office/powerpoint/2010/main" val="343555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blue rectangular bar graph&#10;&#10;AI-generated content may be incorrect.">
            <a:extLst>
              <a:ext uri="{FF2B5EF4-FFF2-40B4-BE49-F238E27FC236}">
                <a16:creationId xmlns:a16="http://schemas.microsoft.com/office/drawing/2014/main" id="{B6E5E9FF-6BAD-4CBC-8BD6-F7226D864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"/>
          <a:stretch/>
        </p:blipFill>
        <p:spPr bwMode="auto">
          <a:xfrm>
            <a:off x="20" y="535709"/>
            <a:ext cx="8229580" cy="58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D672FD-72A4-8B11-6A1B-B252FB52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Distribution of the Training Labels, 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has_oilpalm</a:t>
            </a:r>
            <a:endParaRPr lang="en-US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30B2-781E-185B-AF80-796AB45C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After initial preliminary cleaning, we observe that the training labels were highly imbalanced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94 percent of negative class, whereas the remaining 6 percent of positive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06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2230</Words>
  <Application>Microsoft Office PowerPoint</Application>
  <PresentationFormat>Widescreen</PresentationFormat>
  <Paragraphs>200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Noto Sans Georgian</vt:lpstr>
      <vt:lpstr>Arial</vt:lpstr>
      <vt:lpstr>Cambria Math</vt:lpstr>
      <vt:lpstr>Courier New</vt:lpstr>
      <vt:lpstr>Grandview Display</vt:lpstr>
      <vt:lpstr>Wingdings</vt:lpstr>
      <vt:lpstr>DashVTI</vt:lpstr>
      <vt:lpstr>Detecting Palm Oil Plantations Using Neural Networks</vt:lpstr>
      <vt:lpstr>What is palm oil and why?</vt:lpstr>
      <vt:lpstr>Consequences of Palm Oil</vt:lpstr>
      <vt:lpstr>Problem Statement</vt:lpstr>
      <vt:lpstr>Data</vt:lpstr>
      <vt:lpstr>Data</vt:lpstr>
      <vt:lpstr>Data Preview</vt:lpstr>
      <vt:lpstr>Exploratory Data Analysis</vt:lpstr>
      <vt:lpstr>Distribution of the Training Labels, has_oilpalm</vt:lpstr>
      <vt:lpstr>Distribution of has_oilpalm, Relative to score</vt:lpstr>
      <vt:lpstr>score equals 1</vt:lpstr>
      <vt:lpstr>score is between 0.7 inclusive and 1 non-inclusive </vt:lpstr>
      <vt:lpstr>score is between 0.5 inclusive and 0.7 non-inclusive</vt:lpstr>
      <vt:lpstr>score is below 0.5</vt:lpstr>
      <vt:lpstr>Distribution of has_oilpalm, Relative to score</vt:lpstr>
      <vt:lpstr>score equals 1</vt:lpstr>
      <vt:lpstr>score is between 0.7 inclusive and 1 non-inclusive </vt:lpstr>
      <vt:lpstr>score is between 0.5 inclusive and 0.7 non-inclusive</vt:lpstr>
      <vt:lpstr>score is below 0.5</vt:lpstr>
      <vt:lpstr>Distribution of Holdout Labels, has_oilpalm </vt:lpstr>
      <vt:lpstr>Negative Class Holdout Images</vt:lpstr>
      <vt:lpstr>Positive Class Holdout Images</vt:lpstr>
      <vt:lpstr>Data Wrangling</vt:lpstr>
      <vt:lpstr>Data Wrangling</vt:lpstr>
      <vt:lpstr>Data Augmentation</vt:lpstr>
      <vt:lpstr>Data Augmentation</vt:lpstr>
      <vt:lpstr>Data Augmentation</vt:lpstr>
      <vt:lpstr>Modeling</vt:lpstr>
      <vt:lpstr>Modeling</vt:lpstr>
      <vt:lpstr>Kaiming Normal Initialization</vt:lpstr>
      <vt:lpstr>L2 Regularization</vt:lpstr>
      <vt:lpstr>AdamW Optimizer</vt:lpstr>
      <vt:lpstr>Custom Callback</vt:lpstr>
      <vt:lpstr>Grid Search with Number of Epochs and L2 Regularization Values</vt:lpstr>
      <vt:lpstr>Grid Search with Number of Epochs and L2 Regularization Values</vt:lpstr>
      <vt:lpstr>Grid Search with Number of Epochs and L2 Regularization Values</vt:lpstr>
      <vt:lpstr>Training and Validation Losses</vt:lpstr>
      <vt:lpstr>ROC-AUC Score per Epoch</vt:lpstr>
      <vt:lpstr>AP Score per Epoch</vt:lpstr>
      <vt:lpstr>Precision-Recall Curve</vt:lpstr>
      <vt:lpstr>ROC Curve</vt:lpstr>
      <vt:lpstr>Classification Report</vt:lpstr>
      <vt:lpstr>Confusion Matrix</vt:lpstr>
      <vt:lpstr>Results</vt:lpstr>
      <vt:lpstr>Conclusion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Truc Tran</dc:creator>
  <cp:lastModifiedBy>Truc Tran</cp:lastModifiedBy>
  <cp:revision>2</cp:revision>
  <dcterms:created xsi:type="dcterms:W3CDTF">2025-03-03T18:57:19Z</dcterms:created>
  <dcterms:modified xsi:type="dcterms:W3CDTF">2025-03-04T06:19:53Z</dcterms:modified>
</cp:coreProperties>
</file>